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58" r:id="rId4"/>
    <p:sldId id="276" r:id="rId5"/>
    <p:sldId id="277" r:id="rId6"/>
    <p:sldId id="294" r:id="rId7"/>
    <p:sldId id="280" r:id="rId8"/>
    <p:sldId id="282" r:id="rId9"/>
    <p:sldId id="293" r:id="rId10"/>
    <p:sldId id="283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3939"/>
    <a:srgbClr val="009900"/>
    <a:srgbClr val="FFFF00"/>
    <a:srgbClr val="00CC66"/>
    <a:srgbClr val="FFFF99"/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4" autoAdjust="0"/>
    <p:restoredTop sz="93268" autoAdjust="0"/>
  </p:normalViewPr>
  <p:slideViewPr>
    <p:cSldViewPr>
      <p:cViewPr>
        <p:scale>
          <a:sx n="75" d="100"/>
          <a:sy n="75" d="100"/>
        </p:scale>
        <p:origin x="-37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F9A86-4FB7-48BD-8783-E87824AE6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11876-6236-4A97-A15D-55936F7F6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2901A-BE79-451C-AB32-95740E94E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3370B-86C9-4AA1-93E6-A7EA447C6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3D4B-1B65-403D-939D-8C0A5616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E2944-515D-446D-9386-2BB394867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CEAA7-D462-45D6-B6F9-D926E657E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B30FA-6E87-4631-B11D-DDE7EE9D7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DB2E-22CF-4BC4-BCAE-6F297BAB9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66AE-608D-4C53-9E64-A2590330A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04DE1-2A15-4A90-85C5-5DA3A801E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66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049607DF-EFC8-4063-8AA8-46AAE024A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42672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Kiểm tra bài cũ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3124200" y="609600"/>
            <a:ext cx="3581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219200" y="3276600"/>
            <a:ext cx="3505200" cy="531813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Mặt trời toả nắng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53" name="Text Box 19"/>
          <p:cNvSpPr txBox="1">
            <a:spLocks noChangeArrowheads="1"/>
          </p:cNvSpPr>
          <p:nvPr/>
        </p:nvSpPr>
        <p:spPr bwMode="auto">
          <a:xfrm>
            <a:off x="4708525" y="24765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152400" y="1524000"/>
            <a:ext cx="8991600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1.Điền từ chỉ hoạt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ộng vào chỗ trống cho phù hợp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609600" y="2057400"/>
            <a:ext cx="6172200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Cô Hoa    ...   bài rất hay.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762000" y="2743200"/>
            <a:ext cx="8001000" cy="52322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2.Tìm từ chỉ trạng thái của sự vật trong câu sau: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3124200" y="2057400"/>
            <a:ext cx="723900" cy="523875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ọc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91" name="Line 27"/>
          <p:cNvSpPr>
            <a:spLocks noChangeShapeType="1"/>
          </p:cNvSpPr>
          <p:nvPr/>
        </p:nvSpPr>
        <p:spPr bwMode="auto">
          <a:xfrm>
            <a:off x="2895600" y="3810000"/>
            <a:ext cx="6096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  <p:bldP spid="62476" grpId="0" animBg="1"/>
      <p:bldP spid="62484" grpId="0"/>
      <p:bldP spid="62485" grpId="0"/>
      <p:bldP spid="62486" grpId="0"/>
      <p:bldP spid="62487" grpId="0" animBg="1"/>
      <p:bldP spid="6249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914400" y="120650"/>
            <a:ext cx="69342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2800" b="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từ và câu  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752600" y="6350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TỪ NGỮ VỀ HỌ HÀNG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2247900" y="1104900"/>
            <a:ext cx="5029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36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04800" y="2057400"/>
            <a:ext cx="85344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hay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vi-VN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ể </a:t>
            </a:r>
            <a:r>
              <a:rPr lang="vi-VN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iền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651125" y="27813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28600" y="3146425"/>
            <a:ext cx="8534400" cy="2862263"/>
          </a:xfrm>
          <a:prstGeom prst="rect">
            <a:avLst/>
          </a:prstGeom>
          <a:solidFill>
            <a:srgbClr val="FF00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vi-VN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ớc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spcBef>
                <a:spcPct val="50000"/>
              </a:spcBef>
            </a:pP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endParaRPr lang="en-US" sz="24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spcBef>
                <a:spcPct val="50000"/>
              </a:spcBef>
            </a:pP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“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5965825" y="4114800"/>
            <a:ext cx="304800" cy="381000"/>
          </a:xfrm>
          <a:prstGeom prst="rect">
            <a:avLst/>
          </a:prstGeom>
          <a:solidFill>
            <a:srgbClr val="00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2374900" y="5186362"/>
            <a:ext cx="457200" cy="381000"/>
          </a:xfrm>
          <a:prstGeom prst="rect">
            <a:avLst/>
          </a:prstGeom>
          <a:solidFill>
            <a:srgbClr val="00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2247900" y="3595757"/>
            <a:ext cx="266700" cy="381000"/>
          </a:xfrm>
          <a:prstGeom prst="rect">
            <a:avLst/>
          </a:prstGeom>
          <a:solidFill>
            <a:srgbClr val="00FFFF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5791200" y="2057400"/>
            <a:ext cx="24384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 chấm hỏi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2819400" y="2057400"/>
            <a:ext cx="1828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dấu chấm   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2159000" y="3370471"/>
            <a:ext cx="4318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2486025" y="4967286"/>
            <a:ext cx="3048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5965825" y="4052888"/>
            <a:ext cx="3048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522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52232" grpId="0"/>
      <p:bldP spid="52233" grpId="0" animBg="1"/>
      <p:bldP spid="52234" grpId="0" animBg="1"/>
      <p:bldP spid="52234" grpId="1" animBg="1"/>
      <p:bldP spid="52235" grpId="0" animBg="1"/>
      <p:bldP spid="52235" grpId="1" animBg="1"/>
      <p:bldP spid="52236" grpId="0" animBg="1"/>
      <p:bldP spid="52236" grpId="1" animBg="1"/>
      <p:bldP spid="52237" grpId="0"/>
      <p:bldP spid="52237" grpId="1"/>
      <p:bldP spid="52237" grpId="2"/>
      <p:bldP spid="52238" grpId="0"/>
      <p:bldP spid="52238" grpId="1"/>
      <p:bldP spid="52238" grpId="2"/>
      <p:bldP spid="52239" grpId="0"/>
      <p:bldP spid="52240" grpId="0"/>
      <p:bldP spid="522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14400" y="120650"/>
            <a:ext cx="69342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2800" b="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từ và câu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362200" y="1524000"/>
            <a:ext cx="5029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36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905000" y="1066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TỪ NGỮ VỀ HỌ HÀNG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914400" y="120650"/>
            <a:ext cx="69342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2800" b="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từ và câu 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828800" y="1066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TỪ NGỮ VỀ HỌ HÀNG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28600" y="20574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 b="0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sz="3200" b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những từ chỉ ng</a:t>
            </a:r>
            <a:r>
              <a:rPr lang="vi-VN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ời trong gia </a:t>
            </a:r>
            <a:r>
              <a:rPr lang="vi-VN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ình, họ hàng ở câu chuyện “</a:t>
            </a:r>
            <a:r>
              <a:rPr lang="en-US" sz="3200" b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Sáng kiến của bé Hà</a:t>
            </a:r>
            <a:r>
              <a:rPr lang="en-US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”?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362200" y="1371600"/>
            <a:ext cx="59436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36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V="1">
            <a:off x="3200400" y="2559050"/>
            <a:ext cx="1782763" cy="1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V="1">
            <a:off x="5988050" y="2566988"/>
            <a:ext cx="1296988" cy="127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7543800" y="2547938"/>
            <a:ext cx="1268413" cy="190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6367463" y="1501775"/>
            <a:ext cx="1371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68" grpId="0" animBg="1"/>
      <p:bldP spid="6170" grpId="0" animBg="1"/>
      <p:bldP spid="6171" grpId="0" animBg="1"/>
      <p:bldP spid="6173" grpId="0" animBg="1"/>
      <p:bldP spid="617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667000" y="228600"/>
            <a:ext cx="5410200" cy="99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70000"/>
              </a:lnSpc>
              <a:spcBef>
                <a:spcPct val="30000"/>
              </a:spcBef>
            </a:pP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0" hangingPunct="0">
              <a:spcBef>
                <a:spcPct val="50000"/>
              </a:spcBef>
            </a:pPr>
            <a:endParaRPr 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57200" y="914400"/>
            <a:ext cx="830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80000"/>
              </a:lnSpc>
              <a:spcBef>
                <a:spcPct val="40000"/>
              </a:spcBef>
            </a:pP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Ở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>
              <a:lnSpc>
                <a:spcPct val="80000"/>
              </a:lnSpc>
              <a:spcBef>
                <a:spcPct val="40000"/>
              </a:spcBef>
            </a:pP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 hangingPunct="0">
              <a:lnSpc>
                <a:spcPct val="80000"/>
              </a:lnSpc>
              <a:spcBef>
                <a:spcPct val="40000"/>
              </a:spcBef>
            </a:pP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i,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nhỉ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 eaLnBrk="0" hangingPunct="0">
              <a:lnSpc>
                <a:spcPct val="80000"/>
              </a:lnSpc>
              <a:spcBef>
                <a:spcPct val="40000"/>
              </a:spcBef>
            </a:pP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bèn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 hangingPunct="0">
              <a:lnSpc>
                <a:spcPct val="80000"/>
              </a:lnSpc>
              <a:spcBef>
                <a:spcPct val="40000"/>
              </a:spcBef>
              <a:buFontTx/>
              <a:buChar char="-"/>
            </a:pP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ã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1tháng 6.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1tháng 5.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>
              <a:lnSpc>
                <a:spcPct val="80000"/>
              </a:lnSpc>
              <a:spcBef>
                <a:spcPct val="40000"/>
              </a:spcBef>
            </a:pP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bà”vì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ầu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lo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>
              <a:lnSpc>
                <a:spcPct val="80000"/>
              </a:lnSpc>
              <a:spcBef>
                <a:spcPct val="40000"/>
              </a:spcBef>
            </a:pP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ã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ến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biếu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>
              <a:lnSpc>
                <a:spcPct val="80000"/>
              </a:lnSpc>
              <a:spcBef>
                <a:spcPct val="40000"/>
              </a:spcBef>
            </a:pP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khẽ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iều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ó.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ngả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ầu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 hangingPunct="0">
              <a:lnSpc>
                <a:spcPct val="80000"/>
              </a:lnSpc>
              <a:spcBef>
                <a:spcPct val="40000"/>
              </a:spcBef>
              <a:buFontTx/>
              <a:buChar char="-"/>
            </a:pP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ạ.</a:t>
            </a:r>
          </a:p>
          <a:p>
            <a:pPr algn="just" eaLnBrk="0" hangingPunct="0">
              <a:lnSpc>
                <a:spcPct val="80000"/>
              </a:lnSpc>
              <a:spcBef>
                <a:spcPct val="40000"/>
              </a:spcBef>
            </a:pP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ều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ộng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 hangingPunct="0">
              <a:lnSpc>
                <a:spcPct val="80000"/>
              </a:lnSpc>
              <a:spcBef>
                <a:spcPct val="40000"/>
              </a:spcBef>
              <a:buFontTx/>
              <a:buChar char="-"/>
            </a:pP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>
              <a:lnSpc>
                <a:spcPct val="80000"/>
              </a:lnSpc>
              <a:spcBef>
                <a:spcPct val="40000"/>
              </a:spcBef>
            </a:pP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 hangingPunct="0">
              <a:lnSpc>
                <a:spcPct val="80000"/>
              </a:lnSpc>
              <a:spcBef>
                <a:spcPct val="40000"/>
              </a:spcBef>
            </a:pP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891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từ chỉ ng</a:t>
            </a:r>
            <a:r>
              <a:rPr lang="vi-VN" sz="28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ời trong câu chuyện “ </a:t>
            </a:r>
            <a:r>
              <a:rPr lang="en-US" sz="28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 kiến của bé Hà</a:t>
            </a:r>
            <a:r>
              <a:rPr lang="en-US" sz="28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là:bố, mẹ, ông, bà, con, cụ già, cô, chú, con cháu, cháu.</a:t>
            </a:r>
          </a:p>
        </p:txBody>
      </p:sp>
      <p:pic>
        <p:nvPicPr>
          <p:cNvPr id="44042" name="Picture 10" descr="10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0"/>
            <a:ext cx="16764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19400"/>
            <a:ext cx="9144000" cy="1295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Bài 2: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Kể thêm các từ chỉ ng</a:t>
            </a:r>
            <a:r>
              <a:rPr lang="vi-VN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ời trong gia </a:t>
            </a:r>
            <a:r>
              <a:rPr lang="vi-VN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ình, họ hàng mà em biết?</a:t>
            </a:r>
          </a:p>
          <a:p>
            <a:pPr eaLnBrk="1" hangingPunct="1"/>
            <a:endParaRPr lang="en-US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609600" y="228600"/>
            <a:ext cx="8001000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từ và câu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143000" y="1295400"/>
            <a:ext cx="7086600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Từ ngữ về họ hàng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905000" y="1828800"/>
            <a:ext cx="5257800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 chấm, dấu chấm hỏi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365125" y="4457700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33400" y="3049588"/>
            <a:ext cx="8153400" cy="3108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Luật ch</a:t>
            </a:r>
            <a:r>
              <a:rPr lang="vi-VN" sz="2800" b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 nh</a:t>
            </a:r>
            <a:r>
              <a:rPr lang="vi-VN" sz="2800" b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sau: </a:t>
            </a:r>
            <a:r>
              <a:rPr lang="en-US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 ch</a:t>
            </a:r>
            <a:r>
              <a:rPr lang="vi-VN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gồm có 5 bạn tham gia, các em sẽ </a:t>
            </a:r>
            <a:r>
              <a:rPr lang="vi-VN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 thành một vòng tròn.Khi cô hô:trò ch</a:t>
            </a:r>
            <a:r>
              <a:rPr lang="vi-VN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bắt </a:t>
            </a:r>
            <a:r>
              <a:rPr lang="vi-VN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ầu thì lần l</a:t>
            </a:r>
            <a:r>
              <a:rPr lang="vi-VN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ợt các em sẽ nối tiếp nhau trả lời câu hỏi mà cô </a:t>
            </a:r>
            <a:r>
              <a:rPr lang="vi-VN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ra.Sau 5 giây mà bạn nào không trả lời </a:t>
            </a:r>
            <a:r>
              <a:rPr lang="vi-VN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ợc thì sẽ bị loại khỏi cuộc ch</a:t>
            </a:r>
            <a:r>
              <a:rPr lang="vi-VN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i.Phần th</a:t>
            </a:r>
            <a:r>
              <a:rPr lang="vi-VN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ởng </a:t>
            </a:r>
            <a:r>
              <a:rPr lang="vi-VN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ặc biệt sẽ giành cho bạn nào xuất sắc nhất trong cuộc ch</a:t>
            </a:r>
            <a:r>
              <a:rPr lang="vi-VN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ngày hôm nay.</a:t>
            </a:r>
          </a:p>
        </p:txBody>
      </p:sp>
      <p:pic>
        <p:nvPicPr>
          <p:cNvPr id="47118" name="Picture 14" descr="bd0666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219200"/>
            <a:ext cx="179387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WordArt 17"/>
          <p:cNvSpPr>
            <a:spLocks noChangeArrowheads="1" noChangeShapeType="1" noTextEdit="1"/>
          </p:cNvSpPr>
          <p:nvPr/>
        </p:nvSpPr>
        <p:spPr bwMode="auto">
          <a:xfrm>
            <a:off x="685800" y="0"/>
            <a:ext cx="7905750" cy="1854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vi-VN" sz="8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TRÒ CHƠI ĐỐI MẶT</a:t>
            </a:r>
            <a:endParaRPr lang="en-US" sz="80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3"/>
          <p:cNvSpPr>
            <a:spLocks noChangeArrowheads="1"/>
          </p:cNvSpPr>
          <p:nvPr/>
        </p:nvSpPr>
        <p:spPr bwMode="auto">
          <a:xfrm>
            <a:off x="3505200" y="457200"/>
            <a:ext cx="2743200" cy="1981200"/>
          </a:xfrm>
          <a:prstGeom prst="wedgeEllipseCallout">
            <a:avLst>
              <a:gd name="adj1" fmla="val -54861"/>
              <a:gd name="adj2" fmla="val 93111"/>
            </a:avLst>
          </a:prstGeom>
          <a:solidFill>
            <a:srgbClr val="00FFFF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3505200" y="990600"/>
            <a:ext cx="23622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CÂU HỎI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609600" y="3146425"/>
            <a:ext cx="8001000" cy="990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Kể thêm các từ chỉ ng</a:t>
            </a:r>
            <a:r>
              <a:rPr lang="vi-VN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ời trong gia </a:t>
            </a:r>
            <a:r>
              <a:rPr lang="vi-VN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ình, họ hàng mà em biết?</a:t>
            </a:r>
          </a:p>
        </p:txBody>
      </p:sp>
      <p:sp>
        <p:nvSpPr>
          <p:cNvPr id="9221" name="AutoShape 17"/>
          <p:cNvSpPr>
            <a:spLocks noChangeArrowheads="1"/>
          </p:cNvSpPr>
          <p:nvPr/>
        </p:nvSpPr>
        <p:spPr bwMode="auto">
          <a:xfrm rot="16059301" flipH="1">
            <a:off x="3964781" y="4414044"/>
            <a:ext cx="1014413" cy="504825"/>
          </a:xfrm>
          <a:prstGeom prst="rightArrow">
            <a:avLst>
              <a:gd name="adj1" fmla="val 50000"/>
              <a:gd name="adj2" fmla="val 50236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0" y="5029200"/>
            <a:ext cx="9144000" cy="10772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Một số từ chỉ ng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ời trong gia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ình, họ hàng là: Cụ, bác, thím, cậu, mợ, dì, anh, chị,em, chắt,chút,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0" grpId="0" animBg="1"/>
      <p:bldP spid="50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120650"/>
            <a:ext cx="69342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en-US" sz="2800" b="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từ và câu 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05000" y="1066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RỘNG VỐN TỪ: TỪ NGỮ VỀ HỌ HÀNG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362200" y="1371600"/>
            <a:ext cx="5029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 chấm, dấu chấm hỏi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457200" y="2895600"/>
            <a:ext cx="2438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0" y="4191000"/>
            <a:ext cx="1981200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a. Họ nội: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0" y="5486400"/>
            <a:ext cx="2438400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b. Họ ngoại: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1828800" y="4191000"/>
            <a:ext cx="7315200" cy="584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ông nội, bà nội, bác,chú, thím, cô, …</a:t>
            </a: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2209800" y="5486400"/>
            <a:ext cx="7239000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ông ngoại, bà ngoại, bác, cậu, mợ, dì,…</a:t>
            </a:r>
          </a:p>
        </p:txBody>
      </p:sp>
      <p:sp>
        <p:nvSpPr>
          <p:cNvPr id="10250" name="Text Box 18"/>
          <p:cNvSpPr txBox="1">
            <a:spLocks noChangeArrowheads="1"/>
          </p:cNvSpPr>
          <p:nvPr/>
        </p:nvSpPr>
        <p:spPr bwMode="auto">
          <a:xfrm>
            <a:off x="0" y="1981200"/>
            <a:ext cx="9144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0" y="2514600"/>
            <a:ext cx="9144000" cy="1066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3: Xếp vào mỗi nhóm sau một số từ chỉ ng</a:t>
            </a:r>
            <a:r>
              <a:rPr lang="vi-VN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ời trong gia </a:t>
            </a:r>
            <a:r>
              <a:rPr lang="vi-VN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ình, họ hàng mà em biết ?</a:t>
            </a:r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>
            <a:off x="6324600" y="3124200"/>
            <a:ext cx="17526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>
            <a:off x="6629400" y="4876800"/>
            <a:ext cx="8382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8458200" y="6096000"/>
            <a:ext cx="4572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8" name="Line 24"/>
          <p:cNvSpPr>
            <a:spLocks noChangeShapeType="1"/>
          </p:cNvSpPr>
          <p:nvPr/>
        </p:nvSpPr>
        <p:spPr bwMode="auto">
          <a:xfrm>
            <a:off x="7696200" y="6172200"/>
            <a:ext cx="5334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9" name="Line 25"/>
          <p:cNvSpPr>
            <a:spLocks noChangeShapeType="1"/>
          </p:cNvSpPr>
          <p:nvPr/>
        </p:nvSpPr>
        <p:spPr bwMode="auto">
          <a:xfrm>
            <a:off x="5029200" y="4724400"/>
            <a:ext cx="6096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676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5" grpId="0"/>
      <p:bldP spid="67596" grpId="0"/>
      <p:bldP spid="67597" grpId="0"/>
      <p:bldP spid="67603" grpId="0"/>
      <p:bldP spid="67604" grpId="0" animBg="1"/>
      <p:bldP spid="67606" grpId="0" animBg="1"/>
      <p:bldP spid="67607" grpId="0" animBg="1"/>
      <p:bldP spid="67608" grpId="0" animBg="1"/>
      <p:bldP spid="6760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12700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12700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2345</TotalTime>
  <Words>789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Thien Minh Co.,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Nhulam</cp:lastModifiedBy>
  <cp:revision>186</cp:revision>
  <dcterms:created xsi:type="dcterms:W3CDTF">2008-09-28T00:43:39Z</dcterms:created>
  <dcterms:modified xsi:type="dcterms:W3CDTF">2020-11-12T09:28:35Z</dcterms:modified>
</cp:coreProperties>
</file>